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6858000" cy="9144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904" y="166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57159B-5973-2942-8238-7CC6B65708D2}" type="datetimeFigureOut">
              <a:rPr lang="fr-FR" smtClean="0"/>
              <a:t>03/04/12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D2FA2D-B6D1-9145-818B-3E7358252F7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554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2FA2D-B6D1-9145-818B-3E7358252F70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4955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4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758C7-C3BF-DD44-92CA-B14F93868741}" type="datetimeFigureOut">
              <a:rPr lang="fr-FR" smtClean="0"/>
              <a:t>03/04/12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C75C8-D65F-AB4C-A0D5-5C0EFFB826F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4911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758C7-C3BF-DD44-92CA-B14F93868741}" type="datetimeFigureOut">
              <a:rPr lang="fr-FR" smtClean="0"/>
              <a:t>03/04/12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C75C8-D65F-AB4C-A0D5-5C0EFFB826F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8825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972051" y="275168"/>
            <a:ext cx="1543050" cy="5850467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42901" y="275168"/>
            <a:ext cx="4514850" cy="5850467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758C7-C3BF-DD44-92CA-B14F93868741}" type="datetimeFigureOut">
              <a:rPr lang="fr-FR" smtClean="0"/>
              <a:t>03/04/12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C75C8-D65F-AB4C-A0D5-5C0EFFB826F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1711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758C7-C3BF-DD44-92CA-B14F93868741}" type="datetimeFigureOut">
              <a:rPr lang="fr-FR" smtClean="0"/>
              <a:t>03/04/12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C75C8-D65F-AB4C-A0D5-5C0EFFB826F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6573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5875870"/>
            <a:ext cx="5829300" cy="181609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3875617"/>
            <a:ext cx="5829300" cy="200025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758C7-C3BF-DD44-92CA-B14F93868741}" type="datetimeFigureOut">
              <a:rPr lang="fr-FR" smtClean="0"/>
              <a:t>03/04/12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C75C8-D65F-AB4C-A0D5-5C0EFFB826F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8063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42901" y="1600200"/>
            <a:ext cx="3028950" cy="452543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86151" y="1600200"/>
            <a:ext cx="3028950" cy="452543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758C7-C3BF-DD44-92CA-B14F93868741}" type="datetimeFigureOut">
              <a:rPr lang="fr-FR" smtClean="0"/>
              <a:t>03/04/12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C75C8-D65F-AB4C-A0D5-5C0EFFB826F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8462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6186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2" cy="853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2899834"/>
            <a:ext cx="3030142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71" y="2046817"/>
            <a:ext cx="3031331" cy="853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71" y="2899834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758C7-C3BF-DD44-92CA-B14F93868741}" type="datetimeFigureOut">
              <a:rPr lang="fr-FR" smtClean="0"/>
              <a:t>03/04/12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C75C8-D65F-AB4C-A0D5-5C0EFFB826F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4895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758C7-C3BF-DD44-92CA-B14F93868741}" type="datetimeFigureOut">
              <a:rPr lang="fr-FR" smtClean="0"/>
              <a:t>03/04/12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C75C8-D65F-AB4C-A0D5-5C0EFFB826F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2055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758C7-C3BF-DD44-92CA-B14F93868741}" type="datetimeFigureOut">
              <a:rPr lang="fr-FR" smtClean="0"/>
              <a:t>03/04/12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C75C8-D65F-AB4C-A0D5-5C0EFFB826F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3090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1" y="364065"/>
            <a:ext cx="2256235" cy="154940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7" y="364069"/>
            <a:ext cx="3833813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1" y="1913470"/>
            <a:ext cx="2256235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758C7-C3BF-DD44-92CA-B14F93868741}" type="datetimeFigureOut">
              <a:rPr lang="fr-FR" smtClean="0"/>
              <a:t>03/04/12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C75C8-D65F-AB4C-A0D5-5C0EFFB826F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2143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344216" y="817034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758C7-C3BF-DD44-92CA-B14F93868741}" type="datetimeFigureOut">
              <a:rPr lang="fr-FR" smtClean="0"/>
              <a:t>03/04/12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C75C8-D65F-AB4C-A0D5-5C0EFFB826F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8115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42900" y="366186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42900" y="8475135"/>
            <a:ext cx="1600200" cy="4868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7758C7-C3BF-DD44-92CA-B14F93868741}" type="datetimeFigureOut">
              <a:rPr lang="fr-FR" smtClean="0"/>
              <a:t>03/04/12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43150" y="8475135"/>
            <a:ext cx="2171700" cy="4868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914900" y="8475135"/>
            <a:ext cx="1600200" cy="4868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0C75C8-D65F-AB4C-A0D5-5C0EFFB826F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9938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hyperlink" Target="mailto:jb@bilgin-shipyard.com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hyperlink" Target="mailto:jb@bilgin-shipyard.com" TargetMode="External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hyperlink" Target="mailto:jb@bilgin-shipyard.com" TargetMode="External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41300" y="6299200"/>
            <a:ext cx="3244850" cy="1892300"/>
          </a:xfrm>
        </p:spPr>
        <p:txBody>
          <a:bodyPr>
            <a:normAutofit/>
          </a:bodyPr>
          <a:lstStyle/>
          <a:p>
            <a:pPr algn="l"/>
            <a:r>
              <a:rPr lang="fr-F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  <a:cs typeface="Helvetica Neue"/>
              </a:rPr>
              <a:t>LOA		</a:t>
            </a:r>
            <a:r>
              <a:rPr lang="fr-F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  <a:cs typeface="Helvetica Neue"/>
              </a:rPr>
              <a:t>	</a:t>
            </a:r>
            <a:r>
              <a:rPr lang="fr-FR" sz="1400" dirty="0" smtClean="0">
                <a:solidFill>
                  <a:srgbClr val="000000"/>
                </a:solidFill>
                <a:latin typeface="Helvetica Neue"/>
                <a:cs typeface="Helvetica Neue"/>
              </a:rPr>
              <a:t>52m</a:t>
            </a:r>
            <a:endParaRPr lang="fr-FR" sz="1400" dirty="0" smtClean="0">
              <a:solidFill>
                <a:srgbClr val="000000"/>
              </a:solidFill>
              <a:latin typeface="Helvetica Neue"/>
              <a:cs typeface="Helvetica Neue"/>
            </a:endParaRPr>
          </a:p>
          <a:p>
            <a:pPr algn="l"/>
            <a:r>
              <a:rPr lang="fr-F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  <a:cs typeface="Helvetica Neue"/>
              </a:rPr>
              <a:t>BEAM	</a:t>
            </a:r>
            <a:r>
              <a:rPr lang="fr-F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  <a:cs typeface="Helvetica Neue"/>
              </a:rPr>
              <a:t>	</a:t>
            </a:r>
            <a:r>
              <a:rPr lang="fr-FR" sz="1400" dirty="0" smtClean="0">
                <a:solidFill>
                  <a:srgbClr val="000000"/>
                </a:solidFill>
                <a:latin typeface="Helvetica Neue"/>
                <a:cs typeface="Helvetica Neue"/>
              </a:rPr>
              <a:t>9,10m</a:t>
            </a:r>
            <a:endParaRPr lang="fr-FR" sz="1400" dirty="0" smtClean="0">
              <a:solidFill>
                <a:srgbClr val="000000"/>
              </a:solidFill>
              <a:latin typeface="Helvetica Neue"/>
              <a:cs typeface="Helvetica Neue"/>
            </a:endParaRPr>
          </a:p>
          <a:p>
            <a:pPr algn="l"/>
            <a:r>
              <a:rPr lang="fr-F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  <a:cs typeface="Helvetica Neue"/>
              </a:rPr>
              <a:t>DRAFT	</a:t>
            </a:r>
            <a:r>
              <a:rPr lang="fr-F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  <a:cs typeface="Helvetica Neue"/>
              </a:rPr>
              <a:t>	</a:t>
            </a:r>
            <a:r>
              <a:rPr lang="fr-FR" sz="1400" dirty="0" smtClean="0">
                <a:solidFill>
                  <a:srgbClr val="000000"/>
                </a:solidFill>
                <a:latin typeface="Helvetica Neue"/>
                <a:cs typeface="Helvetica Neue"/>
              </a:rPr>
              <a:t>2,10m</a:t>
            </a:r>
            <a:endParaRPr lang="fr-FR" sz="1400" dirty="0" smtClean="0">
              <a:solidFill>
                <a:srgbClr val="000000"/>
              </a:solidFill>
              <a:latin typeface="Helvetica Neue"/>
              <a:cs typeface="Helvetica Neue"/>
            </a:endParaRPr>
          </a:p>
          <a:p>
            <a:pPr algn="l"/>
            <a:r>
              <a:rPr lang="fr-F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  <a:cs typeface="Helvetica Neue"/>
              </a:rPr>
              <a:t>SPEED	</a:t>
            </a:r>
            <a:r>
              <a:rPr lang="fr-F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  <a:cs typeface="Helvetica Neue"/>
              </a:rPr>
              <a:t>	</a:t>
            </a:r>
            <a:r>
              <a:rPr lang="fr-FR" sz="1400" dirty="0" smtClean="0">
                <a:solidFill>
                  <a:srgbClr val="000000"/>
                </a:solidFill>
                <a:latin typeface="Helvetica Neue"/>
                <a:cs typeface="Helvetica Neue"/>
              </a:rPr>
              <a:t>14 </a:t>
            </a:r>
            <a:r>
              <a:rPr lang="fr-FR" sz="1400" dirty="0" err="1">
                <a:solidFill>
                  <a:srgbClr val="000000"/>
                </a:solidFill>
                <a:latin typeface="Helvetica Neue"/>
                <a:cs typeface="Helvetica Neue"/>
              </a:rPr>
              <a:t>K</a:t>
            </a:r>
            <a:r>
              <a:rPr lang="fr-FR" sz="1400" dirty="0" err="1" smtClean="0">
                <a:solidFill>
                  <a:srgbClr val="000000"/>
                </a:solidFill>
                <a:latin typeface="Helvetica Neue"/>
                <a:cs typeface="Helvetica Neue"/>
              </a:rPr>
              <a:t>nots</a:t>
            </a:r>
            <a:r>
              <a:rPr lang="fr-FR" sz="1400" dirty="0" smtClean="0">
                <a:solidFill>
                  <a:srgbClr val="000000"/>
                </a:solidFill>
                <a:latin typeface="Helvetica Neue"/>
                <a:cs typeface="Helvetica Neue"/>
              </a:rPr>
              <a:t> </a:t>
            </a:r>
            <a:r>
              <a:rPr lang="fr-FR" sz="1400" dirty="0" err="1" smtClean="0">
                <a:solidFill>
                  <a:srgbClr val="000000"/>
                </a:solidFill>
                <a:latin typeface="Helvetica Neue"/>
                <a:cs typeface="Helvetica Neue"/>
              </a:rPr>
              <a:t>Cruising</a:t>
            </a:r>
            <a:endParaRPr lang="fr-FR" sz="1400" dirty="0" smtClean="0">
              <a:solidFill>
                <a:srgbClr val="000000"/>
              </a:solidFill>
              <a:latin typeface="Helvetica Neue"/>
              <a:cs typeface="Helvetica Neue"/>
            </a:endParaRPr>
          </a:p>
          <a:p>
            <a:pPr algn="l"/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  <a:cs typeface="Helvetica Neue"/>
              </a:rPr>
              <a:t>	</a:t>
            </a:r>
            <a:r>
              <a:rPr lang="fr-F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  <a:cs typeface="Helvetica Neue"/>
              </a:rPr>
              <a:t>	</a:t>
            </a:r>
            <a:r>
              <a:rPr lang="fr-F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  <a:cs typeface="Helvetica Neue"/>
              </a:rPr>
              <a:t>	</a:t>
            </a:r>
            <a:r>
              <a:rPr lang="fr-FR" sz="1400" dirty="0" smtClean="0">
                <a:solidFill>
                  <a:srgbClr val="000000"/>
                </a:solidFill>
                <a:latin typeface="Helvetica Neue"/>
                <a:cs typeface="Helvetica Neue"/>
              </a:rPr>
              <a:t>17 </a:t>
            </a:r>
            <a:r>
              <a:rPr lang="fr-FR" sz="1400" dirty="0" err="1" smtClean="0">
                <a:solidFill>
                  <a:srgbClr val="000000"/>
                </a:solidFill>
                <a:latin typeface="Helvetica Neue"/>
                <a:cs typeface="Helvetica Neue"/>
              </a:rPr>
              <a:t>Knots</a:t>
            </a:r>
            <a:r>
              <a:rPr lang="fr-FR" sz="1400" dirty="0" smtClean="0">
                <a:solidFill>
                  <a:srgbClr val="000000"/>
                </a:solidFill>
                <a:latin typeface="Helvetica Neue"/>
                <a:cs typeface="Helvetica Neue"/>
              </a:rPr>
              <a:t> Max</a:t>
            </a:r>
          </a:p>
          <a:p>
            <a:pPr algn="l"/>
            <a:r>
              <a:rPr lang="fr-F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  <a:cs typeface="Helvetica Neue"/>
              </a:rPr>
              <a:t>RANGE	</a:t>
            </a:r>
            <a:r>
              <a:rPr lang="fr-F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  <a:cs typeface="Helvetica Neue"/>
              </a:rPr>
              <a:t>	</a:t>
            </a:r>
            <a:r>
              <a:rPr lang="fr-FR" sz="1400" dirty="0" smtClean="0">
                <a:solidFill>
                  <a:srgbClr val="000000"/>
                </a:solidFill>
                <a:latin typeface="Helvetica Neue"/>
                <a:cs typeface="Helvetica Neue"/>
              </a:rPr>
              <a:t>6</a:t>
            </a:r>
            <a:r>
              <a:rPr lang="fr-FR" sz="1400" dirty="0" smtClean="0">
                <a:solidFill>
                  <a:srgbClr val="000000"/>
                </a:solidFill>
                <a:latin typeface="Helvetica Neue"/>
                <a:cs typeface="Helvetica Neue"/>
              </a:rPr>
              <a:t> 000 NM</a:t>
            </a:r>
          </a:p>
          <a:p>
            <a:pPr algn="l"/>
            <a:r>
              <a:rPr lang="fr-F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  <a:cs typeface="Helvetica Neue"/>
              </a:rPr>
              <a:t>CONSUMP.</a:t>
            </a:r>
            <a:r>
              <a:rPr lang="fr-FR" sz="1400" dirty="0" smtClean="0">
                <a:solidFill>
                  <a:srgbClr val="000000"/>
                </a:solidFill>
                <a:latin typeface="Helvetica Neue"/>
                <a:cs typeface="Helvetica Neue"/>
              </a:rPr>
              <a:t>	179 L/H </a:t>
            </a:r>
            <a:r>
              <a:rPr lang="fr-FR" sz="1400" dirty="0" err="1" smtClean="0">
                <a:solidFill>
                  <a:srgbClr val="000000"/>
                </a:solidFill>
                <a:latin typeface="Helvetica Neue"/>
                <a:cs typeface="Helvetica Neue"/>
              </a:rPr>
              <a:t>at</a:t>
            </a:r>
            <a:r>
              <a:rPr lang="fr-FR" sz="1400" dirty="0" smtClean="0">
                <a:solidFill>
                  <a:srgbClr val="000000"/>
                </a:solidFill>
                <a:latin typeface="Helvetica Neue"/>
                <a:cs typeface="Helvetica Neue"/>
              </a:rPr>
              <a:t> 14 </a:t>
            </a:r>
            <a:r>
              <a:rPr lang="fr-FR" sz="1400" dirty="0" err="1" smtClean="0">
                <a:solidFill>
                  <a:srgbClr val="000000"/>
                </a:solidFill>
                <a:latin typeface="Helvetica Neue"/>
                <a:cs typeface="Helvetica Neue"/>
              </a:rPr>
              <a:t>Knots</a:t>
            </a:r>
            <a:endParaRPr lang="fr-FR" sz="1400" dirty="0" smtClean="0">
              <a:solidFill>
                <a:srgbClr val="000000"/>
              </a:solidFill>
              <a:latin typeface="Helvetica Neue"/>
              <a:cs typeface="Helvetica Neue"/>
            </a:endParaRPr>
          </a:p>
          <a:p>
            <a:pPr algn="l"/>
            <a:endParaRPr lang="fr-FR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Helvetica Neue"/>
              <a:cs typeface="Helvetica Neue"/>
            </a:endParaRPr>
          </a:p>
          <a:p>
            <a:endParaRPr lang="fr-FR" sz="1400" dirty="0">
              <a:latin typeface="Helvetica Neue"/>
              <a:cs typeface="Helvetica Neue"/>
            </a:endParaRPr>
          </a:p>
        </p:txBody>
      </p:sp>
      <p:pic>
        <p:nvPicPr>
          <p:cNvPr id="4" name="Image 3" descr="Capture d’écran 2012-03-08 à 14.48.37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34"/>
            <a:ext cx="6858000" cy="1172634"/>
          </a:xfrm>
          <a:prstGeom prst="rect">
            <a:avLst/>
          </a:prstGeom>
        </p:spPr>
      </p:pic>
      <p:pic>
        <p:nvPicPr>
          <p:cNvPr id="6" name="Image 5" descr="Macintosh HD:Users:jeremybottau:Desktop:Capture d’écran 2012-03-08 à 14.38.42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34"/>
            <a:ext cx="1638300" cy="117263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oneTexte 6"/>
          <p:cNvSpPr txBox="1"/>
          <p:nvPr/>
        </p:nvSpPr>
        <p:spPr>
          <a:xfrm>
            <a:off x="4470400" y="819546"/>
            <a:ext cx="2387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 err="1" smtClean="0">
                <a:solidFill>
                  <a:srgbClr val="FFFFFF"/>
                </a:solidFill>
                <a:latin typeface="Helvetica Neue"/>
                <a:cs typeface="Helvetica Neue"/>
              </a:rPr>
              <a:t>www.bilgin-shipyard.com</a:t>
            </a:r>
            <a:endParaRPr lang="fr-FR" sz="1200" dirty="0">
              <a:solidFill>
                <a:srgbClr val="FFFFFF"/>
              </a:solidFill>
              <a:latin typeface="Helvetica Neue"/>
              <a:cs typeface="Helvetica Neue"/>
            </a:endParaRPr>
          </a:p>
        </p:txBody>
      </p:sp>
      <p:pic>
        <p:nvPicPr>
          <p:cNvPr id="9" name="Image 8" descr="Capture d’écran 2012-03-21 à 11.39.0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5423"/>
            <a:ext cx="6858000" cy="4501185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1524000" y="5729526"/>
            <a:ext cx="3683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cs typeface="Helvetica Neue"/>
              </a:rPr>
              <a:t>VOYAGER 170’</a:t>
            </a:r>
          </a:p>
          <a:p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3486150" y="6413500"/>
            <a:ext cx="29845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  <a:cs typeface="Helvetica Neue"/>
              </a:rPr>
              <a:t>HULL			</a:t>
            </a:r>
            <a:r>
              <a:rPr lang="fr-FR" sz="1400" dirty="0" err="1" smtClean="0">
                <a:solidFill>
                  <a:srgbClr val="000000"/>
                </a:solidFill>
                <a:latin typeface="Helvetica Neue"/>
                <a:cs typeface="Helvetica Neue"/>
              </a:rPr>
              <a:t>Steel</a:t>
            </a:r>
            <a:r>
              <a:rPr lang="fr-FR" sz="1400" dirty="0" smtClean="0">
                <a:solidFill>
                  <a:srgbClr val="000000"/>
                </a:solidFill>
                <a:latin typeface="Helvetica Neue"/>
                <a:cs typeface="Helvetica Neue"/>
              </a:rPr>
              <a:t> 	</a:t>
            </a:r>
          </a:p>
          <a:p>
            <a:r>
              <a:rPr lang="fr-F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  <a:cs typeface="Helvetica Neue"/>
              </a:rPr>
              <a:t>EXT. DESIGN	</a:t>
            </a:r>
            <a:r>
              <a:rPr lang="fr-FR" sz="1400" dirty="0" smtClean="0">
                <a:solidFill>
                  <a:srgbClr val="000000"/>
                </a:solidFill>
                <a:latin typeface="Helvetica Neue"/>
                <a:cs typeface="Helvetica Neue"/>
              </a:rPr>
              <a:t>Tony Castro</a:t>
            </a:r>
          </a:p>
          <a:p>
            <a:r>
              <a:rPr lang="fr-F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  <a:cs typeface="Helvetica Neue"/>
              </a:rPr>
              <a:t>INT. DESIGN	</a:t>
            </a:r>
            <a:r>
              <a:rPr lang="fr-FR" sz="1400" dirty="0">
                <a:solidFill>
                  <a:srgbClr val="000000"/>
                </a:solidFill>
                <a:latin typeface="Helvetica Neue"/>
                <a:cs typeface="Helvetica Neue"/>
              </a:rPr>
              <a:t>Tony Castro</a:t>
            </a:r>
            <a:endParaRPr lang="fr-FR" sz="1400" dirty="0" smtClean="0">
              <a:solidFill>
                <a:srgbClr val="000000"/>
              </a:solidFill>
              <a:latin typeface="Helvetica Neue"/>
              <a:cs typeface="Helvetica Neue"/>
            </a:endParaRPr>
          </a:p>
          <a:p>
            <a:r>
              <a:rPr lang="fr-F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  <a:cs typeface="Helvetica Neue"/>
              </a:rPr>
              <a:t>CABINS		</a:t>
            </a:r>
            <a:r>
              <a:rPr lang="fr-FR" sz="1400" dirty="0" smtClean="0">
                <a:solidFill>
                  <a:srgbClr val="000000"/>
                </a:solidFill>
                <a:latin typeface="Helvetica Neue"/>
                <a:cs typeface="Helvetica Neue"/>
              </a:rPr>
              <a:t>6 for 12 </a:t>
            </a:r>
            <a:r>
              <a:rPr lang="fr-FR" sz="1400" dirty="0" err="1" smtClean="0">
                <a:solidFill>
                  <a:srgbClr val="000000"/>
                </a:solidFill>
                <a:latin typeface="Helvetica Neue"/>
                <a:cs typeface="Helvetica Neue"/>
              </a:rPr>
              <a:t>Guests</a:t>
            </a:r>
            <a:endParaRPr lang="fr-FR" sz="1400" dirty="0" smtClean="0">
              <a:solidFill>
                <a:srgbClr val="000000"/>
              </a:solidFill>
              <a:latin typeface="Helvetica Neue"/>
              <a:cs typeface="Helvetica Neue"/>
            </a:endParaRPr>
          </a:p>
          <a:p>
            <a:r>
              <a:rPr lang="fr-F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  <a:cs typeface="Helvetica Neue"/>
              </a:rPr>
              <a:t>CREW		</a:t>
            </a:r>
            <a:r>
              <a:rPr lang="fr-FR" sz="1400" dirty="0" smtClean="0">
                <a:solidFill>
                  <a:srgbClr val="000000"/>
                </a:solidFill>
                <a:latin typeface="Helvetica Neue"/>
                <a:cs typeface="Helvetica Neue"/>
              </a:rPr>
              <a:t>11</a:t>
            </a:r>
          </a:p>
          <a:p>
            <a:r>
              <a:rPr lang="fr-F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  <a:cs typeface="Helvetica Neue"/>
              </a:rPr>
              <a:t>DELIVERY			</a:t>
            </a:r>
            <a:r>
              <a:rPr lang="fr-FR" sz="1400" dirty="0" smtClean="0">
                <a:latin typeface="Helvetica Neue"/>
                <a:cs typeface="Helvetica Neue"/>
              </a:rPr>
              <a:t>18 </a:t>
            </a:r>
            <a:r>
              <a:rPr lang="fr-FR" sz="1400" dirty="0" err="1" smtClean="0">
                <a:latin typeface="Helvetica Neue"/>
                <a:cs typeface="Helvetica Neue"/>
              </a:rPr>
              <a:t>Months</a:t>
            </a:r>
            <a:r>
              <a:rPr lang="fr-FR" sz="1400" dirty="0" smtClean="0">
                <a:latin typeface="Helvetica Neue"/>
                <a:cs typeface="Helvetica Neue"/>
              </a:rPr>
              <a:t> </a:t>
            </a:r>
            <a:r>
              <a:rPr lang="fr-FR" sz="1400" dirty="0" err="1" smtClean="0">
                <a:latin typeface="Helvetica Neue"/>
                <a:cs typeface="Helvetica Neue"/>
              </a:rPr>
              <a:t>after</a:t>
            </a:r>
            <a:r>
              <a:rPr lang="fr-FR" sz="1400" dirty="0" smtClean="0">
                <a:latin typeface="Helvetica Neue"/>
                <a:cs typeface="Helvetica Neue"/>
              </a:rPr>
              <a:t> 			signature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9050" y="819150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cs typeface="Helvetica Neue"/>
              </a:rPr>
              <a:t>PRICE:	</a:t>
            </a:r>
            <a:r>
              <a:rPr lang="fr-FR" dirty="0" smtClean="0">
                <a:solidFill>
                  <a:srgbClr val="000000"/>
                </a:solidFill>
                <a:latin typeface="Helvetica Neue"/>
                <a:cs typeface="Helvetica Neue"/>
              </a:rPr>
              <a:t>€ 17,500,000</a:t>
            </a:r>
            <a:endParaRPr lang="fr-FR" dirty="0">
              <a:solidFill>
                <a:srgbClr val="000000"/>
              </a:solidFill>
              <a:latin typeface="Helvetica Neue"/>
              <a:cs typeface="Helvetica Neue"/>
            </a:endParaRPr>
          </a:p>
        </p:txBody>
      </p:sp>
      <p:pic>
        <p:nvPicPr>
          <p:cNvPr id="13" name="Image 12" descr="Macintosh HD:Users:jeremybottau:Desktop:Capture d’écran 2012-03-08 à 14.48.37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8774668"/>
            <a:ext cx="6972300" cy="470932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ZoneTexte 13"/>
          <p:cNvSpPr txBox="1"/>
          <p:nvPr/>
        </p:nvSpPr>
        <p:spPr>
          <a:xfrm>
            <a:off x="1524000" y="8915400"/>
            <a:ext cx="533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200" dirty="0" err="1">
                <a:solidFill>
                  <a:schemeClr val="bg1"/>
                </a:solidFill>
                <a:latin typeface="Helvetica Neue"/>
                <a:cs typeface="Helvetica Neue"/>
              </a:rPr>
              <a:t>Contact</a:t>
            </a:r>
            <a:r>
              <a:rPr lang="tr-TR" sz="1200" dirty="0">
                <a:solidFill>
                  <a:schemeClr val="bg1"/>
                </a:solidFill>
                <a:latin typeface="Helvetica Neue"/>
                <a:cs typeface="Helvetica Neue"/>
              </a:rPr>
              <a:t> : Jeremy </a:t>
            </a:r>
            <a:r>
              <a:rPr lang="tr-TR" sz="1200" dirty="0">
                <a:solidFill>
                  <a:srgbClr val="FFFFFF"/>
                </a:solidFill>
                <a:latin typeface="Helvetica Neue"/>
                <a:cs typeface="Helvetica Neue"/>
              </a:rPr>
              <a:t>Bottau </a:t>
            </a:r>
            <a:r>
              <a:rPr lang="tr-TR" sz="1200" dirty="0" smtClean="0">
                <a:solidFill>
                  <a:srgbClr val="FFFFFF"/>
                </a:solidFill>
                <a:latin typeface="Helvetica Neue"/>
                <a:cs typeface="Helvetica Neue"/>
              </a:rPr>
              <a:t>/ </a:t>
            </a:r>
            <a:r>
              <a:rPr lang="tr-TR" sz="1200" dirty="0" err="1" smtClean="0">
                <a:solidFill>
                  <a:srgbClr val="FFFFFF"/>
                </a:solidFill>
                <a:latin typeface="Helvetica Neue"/>
                <a:cs typeface="Helvetica Neue"/>
              </a:rPr>
              <a:t>jb@bilgin-shipyard.com</a:t>
            </a:r>
            <a:r>
              <a:rPr lang="tr-TR" sz="1200" dirty="0" smtClean="0">
                <a:solidFill>
                  <a:srgbClr val="FFFFFF"/>
                </a:solidFill>
                <a:latin typeface="Helvetica Neue"/>
                <a:cs typeface="Helvetica Neue"/>
              </a:rPr>
              <a:t> / </a:t>
            </a:r>
            <a:r>
              <a:rPr lang="tr-TR" sz="1200" u="sng" dirty="0" smtClean="0">
                <a:solidFill>
                  <a:srgbClr val="FFFFFF"/>
                </a:solidFill>
                <a:latin typeface="Helvetica Neue"/>
                <a:cs typeface="Helvetica Neue"/>
              </a:rPr>
              <a:t>0033 620 146 698</a:t>
            </a:r>
            <a:endParaRPr lang="tr-TR" sz="1200" dirty="0">
              <a:solidFill>
                <a:srgbClr val="FFFFFF"/>
              </a:solidFill>
              <a:latin typeface="Helvetica Neue"/>
              <a:cs typeface="Helvetica Neue"/>
              <a:hlinkClick r:id="rId6"/>
            </a:endParaRPr>
          </a:p>
        </p:txBody>
      </p:sp>
    </p:spTree>
    <p:extLst>
      <p:ext uri="{BB962C8B-B14F-4D97-AF65-F5344CB8AC3E}">
        <p14:creationId xmlns:p14="http://schemas.microsoft.com/office/powerpoint/2010/main" val="567520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apture d’écran 2012-03-08 à 14.48.37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34"/>
            <a:ext cx="6858000" cy="1172634"/>
          </a:xfrm>
          <a:prstGeom prst="rect">
            <a:avLst/>
          </a:prstGeom>
        </p:spPr>
      </p:pic>
      <p:pic>
        <p:nvPicPr>
          <p:cNvPr id="5" name="Image 4" descr="Macintosh HD:Users:jeremybottau:Desktop:Capture d’écran 2012-03-08 à 14.38.42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34"/>
            <a:ext cx="1638300" cy="117263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oneTexte 6"/>
          <p:cNvSpPr txBox="1"/>
          <p:nvPr/>
        </p:nvSpPr>
        <p:spPr>
          <a:xfrm>
            <a:off x="4470400" y="819546"/>
            <a:ext cx="2387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 err="1" smtClean="0">
                <a:solidFill>
                  <a:srgbClr val="FFFFFF"/>
                </a:solidFill>
                <a:latin typeface="Helvetica Neue"/>
                <a:cs typeface="Helvetica Neue"/>
              </a:rPr>
              <a:t>www.bilgin-shipyard.com</a:t>
            </a:r>
            <a:endParaRPr lang="fr-FR" sz="1200" dirty="0">
              <a:solidFill>
                <a:srgbClr val="FFFFFF"/>
              </a:solidFill>
              <a:latin typeface="Helvetica Neue"/>
              <a:cs typeface="Helvetica Neue"/>
            </a:endParaRPr>
          </a:p>
        </p:txBody>
      </p:sp>
      <p:pic>
        <p:nvPicPr>
          <p:cNvPr id="8" name="Image 7" descr="Macintosh HD:Users:jeremybottau:Desktop:Capture d’écran 2012-03-08 à 14.48.37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8774668"/>
            <a:ext cx="6972300" cy="47093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ZoneTexte 8"/>
          <p:cNvSpPr txBox="1"/>
          <p:nvPr/>
        </p:nvSpPr>
        <p:spPr>
          <a:xfrm>
            <a:off x="1524000" y="8915400"/>
            <a:ext cx="533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200" dirty="0" err="1">
                <a:solidFill>
                  <a:schemeClr val="bg1"/>
                </a:solidFill>
                <a:latin typeface="Helvetica Neue"/>
                <a:cs typeface="Helvetica Neue"/>
              </a:rPr>
              <a:t>Contact</a:t>
            </a:r>
            <a:r>
              <a:rPr lang="tr-TR" sz="1200" dirty="0">
                <a:solidFill>
                  <a:schemeClr val="bg1"/>
                </a:solidFill>
                <a:latin typeface="Helvetica Neue"/>
                <a:cs typeface="Helvetica Neue"/>
              </a:rPr>
              <a:t> : Jeremy </a:t>
            </a:r>
            <a:r>
              <a:rPr lang="tr-TR" sz="1200" dirty="0">
                <a:solidFill>
                  <a:srgbClr val="FFFFFF"/>
                </a:solidFill>
                <a:latin typeface="Helvetica Neue"/>
                <a:cs typeface="Helvetica Neue"/>
              </a:rPr>
              <a:t>Bottau </a:t>
            </a:r>
            <a:r>
              <a:rPr lang="tr-TR" sz="1200" dirty="0" smtClean="0">
                <a:solidFill>
                  <a:srgbClr val="FFFFFF"/>
                </a:solidFill>
                <a:latin typeface="Helvetica Neue"/>
                <a:cs typeface="Helvetica Neue"/>
              </a:rPr>
              <a:t>/ </a:t>
            </a:r>
            <a:r>
              <a:rPr lang="tr-TR" sz="1200" dirty="0" err="1" smtClean="0">
                <a:solidFill>
                  <a:srgbClr val="FFFFFF"/>
                </a:solidFill>
                <a:latin typeface="Helvetica Neue"/>
                <a:cs typeface="Helvetica Neue"/>
              </a:rPr>
              <a:t>jb@bilgin-shipyard.com</a:t>
            </a:r>
            <a:r>
              <a:rPr lang="tr-TR" sz="1200" dirty="0" smtClean="0">
                <a:solidFill>
                  <a:srgbClr val="FFFFFF"/>
                </a:solidFill>
                <a:latin typeface="Helvetica Neue"/>
                <a:cs typeface="Helvetica Neue"/>
              </a:rPr>
              <a:t> / </a:t>
            </a:r>
            <a:r>
              <a:rPr lang="tr-TR" sz="1200" u="sng" dirty="0" smtClean="0">
                <a:solidFill>
                  <a:srgbClr val="FFFFFF"/>
                </a:solidFill>
                <a:latin typeface="Helvetica Neue"/>
                <a:cs typeface="Helvetica Neue"/>
              </a:rPr>
              <a:t>0033 620 146 698</a:t>
            </a:r>
            <a:endParaRPr lang="tr-TR" sz="1200" dirty="0">
              <a:solidFill>
                <a:srgbClr val="FFFFFF"/>
              </a:solidFill>
              <a:latin typeface="Helvetica Neue"/>
              <a:cs typeface="Helvetica Neue"/>
              <a:hlinkClick r:id="rId4"/>
            </a:endParaRPr>
          </a:p>
        </p:txBody>
      </p:sp>
      <p:pic>
        <p:nvPicPr>
          <p:cNvPr id="18" name="Image 17" descr="Capture d’écran 2012-03-21 à 12.15.3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60368"/>
            <a:ext cx="3340099" cy="1738159"/>
          </a:xfrm>
          <a:prstGeom prst="rect">
            <a:avLst/>
          </a:prstGeom>
        </p:spPr>
      </p:pic>
      <p:pic>
        <p:nvPicPr>
          <p:cNvPr id="19" name="Image 18" descr="Capture d’écran 2012-03-21 à 12.15.49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278433"/>
            <a:ext cx="3429000" cy="1720094"/>
          </a:xfrm>
          <a:prstGeom prst="rect">
            <a:avLst/>
          </a:prstGeom>
        </p:spPr>
      </p:pic>
      <p:pic>
        <p:nvPicPr>
          <p:cNvPr id="20" name="Image 19" descr="Capture d’écran 2012-03-21 à 12.16.00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372" y="3150927"/>
            <a:ext cx="3329343" cy="1899699"/>
          </a:xfrm>
          <a:prstGeom prst="rect">
            <a:avLst/>
          </a:prstGeom>
        </p:spPr>
      </p:pic>
      <p:pic>
        <p:nvPicPr>
          <p:cNvPr id="21" name="Image 20" descr="Capture d’écran 2012-03-21 à 12.16.24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3150927"/>
            <a:ext cx="3429000" cy="1899699"/>
          </a:xfrm>
          <a:prstGeom prst="rect">
            <a:avLst/>
          </a:prstGeom>
        </p:spPr>
      </p:pic>
      <p:pic>
        <p:nvPicPr>
          <p:cNvPr id="22" name="Image 21" descr="Capture d’écran 2012-03-21 à 12.16.11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5146366"/>
            <a:ext cx="3466242" cy="1709978"/>
          </a:xfrm>
          <a:prstGeom prst="rect">
            <a:avLst/>
          </a:prstGeom>
        </p:spPr>
      </p:pic>
      <p:pic>
        <p:nvPicPr>
          <p:cNvPr id="23" name="Image 22" descr="Capture d’écran 2012-03-21 à 12.14.51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86" y="5146366"/>
            <a:ext cx="3298585" cy="1709978"/>
          </a:xfrm>
          <a:prstGeom prst="rect">
            <a:avLst/>
          </a:prstGeom>
        </p:spPr>
      </p:pic>
      <p:pic>
        <p:nvPicPr>
          <p:cNvPr id="24" name="Image 23" descr="Capture d’écran 2012-03-21 à 12.15.15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" y="7004474"/>
            <a:ext cx="3335713" cy="1663765"/>
          </a:xfrm>
          <a:prstGeom prst="rect">
            <a:avLst/>
          </a:prstGeom>
        </p:spPr>
      </p:pic>
      <p:pic>
        <p:nvPicPr>
          <p:cNvPr id="25" name="Image 24" descr="Capture d’écran 2012-03-21 à 12.14.35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7004474"/>
            <a:ext cx="3429000" cy="1663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506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apture d’écran 2012-03-08 à 14.48.37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34"/>
            <a:ext cx="6858000" cy="1172634"/>
          </a:xfrm>
          <a:prstGeom prst="rect">
            <a:avLst/>
          </a:prstGeom>
        </p:spPr>
      </p:pic>
      <p:pic>
        <p:nvPicPr>
          <p:cNvPr id="5" name="Image 4" descr="Macintosh HD:Users:jeremybottau:Desktop:Capture d’écran 2012-03-08 à 14.38.42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34"/>
            <a:ext cx="1638300" cy="117263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ZoneTexte 5"/>
          <p:cNvSpPr txBox="1"/>
          <p:nvPr/>
        </p:nvSpPr>
        <p:spPr>
          <a:xfrm>
            <a:off x="4470400" y="819546"/>
            <a:ext cx="2387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 err="1" smtClean="0">
                <a:solidFill>
                  <a:srgbClr val="FFFFFF"/>
                </a:solidFill>
                <a:latin typeface="Helvetica Neue"/>
                <a:cs typeface="Helvetica Neue"/>
              </a:rPr>
              <a:t>www.bilgin-shipyard.com</a:t>
            </a:r>
            <a:endParaRPr lang="fr-FR" sz="1200" dirty="0">
              <a:solidFill>
                <a:srgbClr val="FFFFFF"/>
              </a:solidFill>
              <a:latin typeface="Helvetica Neue"/>
              <a:cs typeface="Helvetica Neue"/>
            </a:endParaRPr>
          </a:p>
        </p:txBody>
      </p:sp>
      <p:pic>
        <p:nvPicPr>
          <p:cNvPr id="7" name="Image 6" descr="Macintosh HD:Users:jeremybottau:Desktop:Capture d’écran 2012-03-08 à 14.48.37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8774668"/>
            <a:ext cx="6972300" cy="47093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ZoneTexte 7"/>
          <p:cNvSpPr txBox="1"/>
          <p:nvPr/>
        </p:nvSpPr>
        <p:spPr>
          <a:xfrm>
            <a:off x="1524000" y="8915400"/>
            <a:ext cx="533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200" dirty="0" err="1">
                <a:solidFill>
                  <a:schemeClr val="bg1"/>
                </a:solidFill>
                <a:latin typeface="Helvetica Neue"/>
                <a:cs typeface="Helvetica Neue"/>
              </a:rPr>
              <a:t>Contact</a:t>
            </a:r>
            <a:r>
              <a:rPr lang="tr-TR" sz="1200" dirty="0">
                <a:solidFill>
                  <a:schemeClr val="bg1"/>
                </a:solidFill>
                <a:latin typeface="Helvetica Neue"/>
                <a:cs typeface="Helvetica Neue"/>
              </a:rPr>
              <a:t> : Jeremy </a:t>
            </a:r>
            <a:r>
              <a:rPr lang="tr-TR" sz="1200" dirty="0">
                <a:solidFill>
                  <a:srgbClr val="FFFFFF"/>
                </a:solidFill>
                <a:latin typeface="Helvetica Neue"/>
                <a:cs typeface="Helvetica Neue"/>
              </a:rPr>
              <a:t>Bottau </a:t>
            </a:r>
            <a:r>
              <a:rPr lang="tr-TR" sz="1200" dirty="0" smtClean="0">
                <a:solidFill>
                  <a:srgbClr val="FFFFFF"/>
                </a:solidFill>
                <a:latin typeface="Helvetica Neue"/>
                <a:cs typeface="Helvetica Neue"/>
              </a:rPr>
              <a:t>/ </a:t>
            </a:r>
            <a:r>
              <a:rPr lang="tr-TR" sz="1200" dirty="0" err="1" smtClean="0">
                <a:solidFill>
                  <a:srgbClr val="FFFFFF"/>
                </a:solidFill>
                <a:latin typeface="Helvetica Neue"/>
                <a:cs typeface="Helvetica Neue"/>
              </a:rPr>
              <a:t>jb@bilgin-shipyard.com</a:t>
            </a:r>
            <a:r>
              <a:rPr lang="tr-TR" sz="1200" dirty="0" smtClean="0">
                <a:solidFill>
                  <a:srgbClr val="FFFFFF"/>
                </a:solidFill>
                <a:latin typeface="Helvetica Neue"/>
                <a:cs typeface="Helvetica Neue"/>
              </a:rPr>
              <a:t> / </a:t>
            </a:r>
            <a:r>
              <a:rPr lang="tr-TR" sz="1200" u="sng" dirty="0" smtClean="0">
                <a:solidFill>
                  <a:srgbClr val="FFFFFF"/>
                </a:solidFill>
                <a:latin typeface="Helvetica Neue"/>
                <a:cs typeface="Helvetica Neue"/>
              </a:rPr>
              <a:t>0033 620 146 698</a:t>
            </a:r>
            <a:endParaRPr lang="tr-TR" sz="1200" dirty="0">
              <a:solidFill>
                <a:srgbClr val="FFFFFF"/>
              </a:solidFill>
              <a:latin typeface="Helvetica Neue"/>
              <a:cs typeface="Helvetica Neue"/>
              <a:hlinkClick r:id="rId4"/>
            </a:endParaRPr>
          </a:p>
        </p:txBody>
      </p:sp>
      <p:pic>
        <p:nvPicPr>
          <p:cNvPr id="10" name="Image 9" descr="Capture d’écran 2012-03-21 à 12.27.08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1345"/>
            <a:ext cx="6858000" cy="7183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222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20</Words>
  <Application>Microsoft Macintosh PowerPoint</Application>
  <PresentationFormat>Présentation à l'écran (4:3)</PresentationFormat>
  <Paragraphs>22</Paragraphs>
  <Slides>3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4" baseType="lpstr">
      <vt:lpstr>Thème Office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Jeremy BOTTAU</dc:creator>
  <cp:lastModifiedBy>Jeremy BOTTAU</cp:lastModifiedBy>
  <cp:revision>4</cp:revision>
  <dcterms:created xsi:type="dcterms:W3CDTF">2012-03-21T10:32:38Z</dcterms:created>
  <dcterms:modified xsi:type="dcterms:W3CDTF">2012-04-03T17:56:46Z</dcterms:modified>
</cp:coreProperties>
</file>